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0" userDrawn="1">
          <p15:clr>
            <a:srgbClr val="A4A3A4"/>
          </p15:clr>
        </p15:guide>
        <p15:guide id="2" pos="2016" userDrawn="1">
          <p15:clr>
            <a:srgbClr val="A4A3A4"/>
          </p15:clr>
        </p15:guide>
        <p15:guide id="3" pos="1272" userDrawn="1">
          <p15:clr>
            <a:srgbClr val="A4A3A4"/>
          </p15:clr>
        </p15:guide>
        <p15:guide id="4" orient="horz" pos="3168" userDrawn="1">
          <p15:clr>
            <a:srgbClr val="A4A3A4"/>
          </p15:clr>
        </p15:guide>
        <p15:guide id="5" pos="576" userDrawn="1">
          <p15:clr>
            <a:srgbClr val="A4A3A4"/>
          </p15:clr>
        </p15:guide>
        <p15:guide id="6" pos="3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26" y="552"/>
      </p:cViewPr>
      <p:guideLst>
        <p:guide orient="horz" pos="600"/>
        <p:guide pos="2016"/>
        <p:guide pos="1272"/>
        <p:guide orient="horz" pos="3168"/>
        <p:guide pos="576"/>
        <p:guide pos="3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6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1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6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6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2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3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2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5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EEF2-BF57-4996-A7FC-14648929694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D152F-F8DD-4726-AF0E-9CF2AC267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4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F63FE18A-0A54-4689-A2C0-E0060529F76E}"/>
              </a:ext>
            </a:extLst>
          </p:cNvPr>
          <p:cNvSpPr txBox="1"/>
          <p:nvPr/>
        </p:nvSpPr>
        <p:spPr>
          <a:xfrm>
            <a:off x="919099" y="3015679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2ACA77-33FF-4D47-A288-F793F6519CE4}"/>
              </a:ext>
            </a:extLst>
          </p:cNvPr>
          <p:cNvSpPr txBox="1"/>
          <p:nvPr/>
        </p:nvSpPr>
        <p:spPr>
          <a:xfrm>
            <a:off x="299323" y="256180"/>
            <a:ext cx="114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Begin Here!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B8EF94B-5EA3-4DC1-9641-7838D58D32CE}"/>
              </a:ext>
            </a:extLst>
          </p:cNvPr>
          <p:cNvCxnSpPr>
            <a:cxnSpLocks/>
            <a:stCxn id="29" idx="3"/>
            <a:endCxn id="9" idx="1"/>
          </p:cNvCxnSpPr>
          <p:nvPr/>
        </p:nvCxnSpPr>
        <p:spPr>
          <a:xfrm>
            <a:off x="1486100" y="950296"/>
            <a:ext cx="939426" cy="99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0C93039-3120-4A5D-8AE8-E2313C8D5540}"/>
              </a:ext>
            </a:extLst>
          </p:cNvPr>
          <p:cNvCxnSpPr>
            <a:cxnSpLocks/>
            <a:stCxn id="29" idx="2"/>
            <a:endCxn id="11" idx="0"/>
          </p:cNvCxnSpPr>
          <p:nvPr/>
        </p:nvCxnSpPr>
        <p:spPr>
          <a:xfrm>
            <a:off x="911762" y="1328952"/>
            <a:ext cx="5055" cy="576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E3E111F7-101E-41DC-A1DE-6BDCB9A1A3B7}"/>
              </a:ext>
            </a:extLst>
          </p:cNvPr>
          <p:cNvSpPr/>
          <p:nvPr/>
        </p:nvSpPr>
        <p:spPr>
          <a:xfrm>
            <a:off x="2425526" y="584259"/>
            <a:ext cx="2667285" cy="930108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For DNR/GLFC funding, notify </a:t>
            </a:r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FW FBO for review before submitting to OSP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For other funding sources, notify </a:t>
            </a:r>
            <a:r>
              <a:rPr lang="en-US" sz="11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AgBio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before submitting to OSP</a:t>
            </a:r>
            <a:endPara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D3E83A-34BF-47BC-B220-66A98ED37FE8}"/>
              </a:ext>
            </a:extLst>
          </p:cNvPr>
          <p:cNvSpPr txBox="1"/>
          <p:nvPr/>
        </p:nvSpPr>
        <p:spPr>
          <a:xfrm>
            <a:off x="1674618" y="686267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Yes!</a:t>
            </a:r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0B6134E8-7E54-47F2-88BB-FACAAC9222DB}"/>
              </a:ext>
            </a:extLst>
          </p:cNvPr>
          <p:cNvSpPr/>
          <p:nvPr/>
        </p:nvSpPr>
        <p:spPr>
          <a:xfrm>
            <a:off x="342479" y="1905841"/>
            <a:ext cx="1148676" cy="757313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 it a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DNR/GLFC </a:t>
            </a:r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contract?</a:t>
            </a:r>
          </a:p>
        </p:txBody>
      </p:sp>
      <p:sp>
        <p:nvSpPr>
          <p:cNvPr id="13" name="Flowchart: Terminator 12">
            <a:extLst>
              <a:ext uri="{FF2B5EF4-FFF2-40B4-BE49-F238E27FC236}">
                <a16:creationId xmlns:a16="http://schemas.microsoft.com/office/drawing/2014/main" id="{932088DA-A93F-4C09-B8A5-40FBD9DAE8BE}"/>
              </a:ext>
            </a:extLst>
          </p:cNvPr>
          <p:cNvSpPr/>
          <p:nvPr/>
        </p:nvSpPr>
        <p:spPr>
          <a:xfrm>
            <a:off x="2425360" y="1919540"/>
            <a:ext cx="1554480" cy="73152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 the contract for </a:t>
            </a:r>
            <a:r>
              <a:rPr lang="en-US" sz="11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PERM salary only</a:t>
            </a:r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0C6E22-7821-4C0C-8D3D-22A094DC061E}"/>
              </a:ext>
            </a:extLst>
          </p:cNvPr>
          <p:cNvCxnSpPr>
            <a:cxnSpLocks/>
            <a:stCxn id="13" idx="3"/>
            <a:endCxn id="15" idx="1"/>
          </p:cNvCxnSpPr>
          <p:nvPr/>
        </p:nvCxnSpPr>
        <p:spPr>
          <a:xfrm flipV="1">
            <a:off x="3979840" y="1398807"/>
            <a:ext cx="1544660" cy="886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lowchart: Terminator 14">
            <a:extLst>
              <a:ext uri="{FF2B5EF4-FFF2-40B4-BE49-F238E27FC236}">
                <a16:creationId xmlns:a16="http://schemas.microsoft.com/office/drawing/2014/main" id="{DCC8DC13-9750-4592-838F-668C6A264398}"/>
              </a:ext>
            </a:extLst>
          </p:cNvPr>
          <p:cNvSpPr/>
          <p:nvPr/>
        </p:nvSpPr>
        <p:spPr>
          <a:xfrm>
            <a:off x="5524500" y="1033047"/>
            <a:ext cx="1554480" cy="73152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Inform FW FBO who will create a PD for salary and fringe.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267D0C-4AD4-4664-9C4A-E640831D4399}"/>
              </a:ext>
            </a:extLst>
          </p:cNvPr>
          <p:cNvSpPr txBox="1"/>
          <p:nvPr/>
        </p:nvSpPr>
        <p:spPr>
          <a:xfrm>
            <a:off x="1680971" y="2023807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Yes!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5EA2C-4770-40AB-B8BB-82DF34744B08}"/>
              </a:ext>
            </a:extLst>
          </p:cNvPr>
          <p:cNvSpPr txBox="1"/>
          <p:nvPr/>
        </p:nvSpPr>
        <p:spPr>
          <a:xfrm>
            <a:off x="914588" y="1556147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E18206F-6A4E-4441-9326-AE08A94D5B98}"/>
              </a:ext>
            </a:extLst>
          </p:cNvPr>
          <p:cNvCxnSpPr>
            <a:cxnSpLocks/>
          </p:cNvCxnSpPr>
          <p:nvPr/>
        </p:nvCxnSpPr>
        <p:spPr>
          <a:xfrm>
            <a:off x="917422" y="2684108"/>
            <a:ext cx="3614" cy="630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49CF5ADD-2DF2-4C39-9B76-8304E7681C9B}"/>
              </a:ext>
            </a:extLst>
          </p:cNvPr>
          <p:cNvSpPr/>
          <p:nvPr/>
        </p:nvSpPr>
        <p:spPr>
          <a:xfrm>
            <a:off x="342825" y="3307398"/>
            <a:ext cx="1148676" cy="757313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 the proposal for funding from MSU?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98B4AC1-A5A7-4EE0-816C-560C7A2B9532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1491501" y="3686054"/>
            <a:ext cx="68708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Flowchart: Terminator 27">
            <a:extLst>
              <a:ext uri="{FF2B5EF4-FFF2-40B4-BE49-F238E27FC236}">
                <a16:creationId xmlns:a16="http://schemas.microsoft.com/office/drawing/2014/main" id="{407FF8DB-6D91-48DC-9E74-CA2F1AFDCC47}"/>
              </a:ext>
            </a:extLst>
          </p:cNvPr>
          <p:cNvSpPr/>
          <p:nvPr/>
        </p:nvSpPr>
        <p:spPr>
          <a:xfrm>
            <a:off x="4315571" y="3637701"/>
            <a:ext cx="1554480" cy="73152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Request support from </a:t>
            </a:r>
            <a:r>
              <a:rPr lang="en-US" sz="11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AgBioResearch</a:t>
            </a:r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8C6FBB45-D5DD-49B8-BC1F-0A277517CECB}"/>
              </a:ext>
            </a:extLst>
          </p:cNvPr>
          <p:cNvSpPr/>
          <p:nvPr/>
        </p:nvSpPr>
        <p:spPr>
          <a:xfrm>
            <a:off x="337424" y="571639"/>
            <a:ext cx="1148676" cy="757313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Will you create your own PD?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E637879-7F72-4F6B-BBEF-D44997C6B329}"/>
              </a:ext>
            </a:extLst>
          </p:cNvPr>
          <p:cNvCxnSpPr>
            <a:cxnSpLocks/>
            <a:stCxn id="13" idx="3"/>
            <a:endCxn id="32" idx="1"/>
          </p:cNvCxnSpPr>
          <p:nvPr/>
        </p:nvCxnSpPr>
        <p:spPr>
          <a:xfrm>
            <a:off x="3979840" y="2285300"/>
            <a:ext cx="1554480" cy="762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lowchart: Terminator 31">
            <a:extLst>
              <a:ext uri="{FF2B5EF4-FFF2-40B4-BE49-F238E27FC236}">
                <a16:creationId xmlns:a16="http://schemas.microsoft.com/office/drawing/2014/main" id="{FD10B9FB-8124-464D-88E8-7F072C35FB16}"/>
              </a:ext>
            </a:extLst>
          </p:cNvPr>
          <p:cNvSpPr/>
          <p:nvPr/>
        </p:nvSpPr>
        <p:spPr>
          <a:xfrm>
            <a:off x="5534320" y="2513797"/>
            <a:ext cx="3078528" cy="1068707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Create a budget and narrative justification for FW FBO to review.  </a:t>
            </a: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If the contract includes salary and fringe, ask FW FBO to provide these numbers for you to include in your budget and justification.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4665FB0-854A-4682-898C-040F4D02BE2F}"/>
              </a:ext>
            </a:extLst>
          </p:cNvPr>
          <p:cNvSpPr txBox="1"/>
          <p:nvPr/>
        </p:nvSpPr>
        <p:spPr>
          <a:xfrm>
            <a:off x="4410804" y="1561792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Yes!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BDDF0FA-47C5-4D2F-9BE0-C4846EA759C2}"/>
              </a:ext>
            </a:extLst>
          </p:cNvPr>
          <p:cNvSpPr txBox="1"/>
          <p:nvPr/>
        </p:nvSpPr>
        <p:spPr>
          <a:xfrm>
            <a:off x="4410079" y="2332725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70FB3F5-4F48-453B-A6FD-DD26D05A4AEB}"/>
              </a:ext>
            </a:extLst>
          </p:cNvPr>
          <p:cNvCxnSpPr>
            <a:cxnSpLocks/>
          </p:cNvCxnSpPr>
          <p:nvPr/>
        </p:nvCxnSpPr>
        <p:spPr>
          <a:xfrm>
            <a:off x="1486100" y="4055540"/>
            <a:ext cx="1542022" cy="1078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Flowchart: Terminator 39">
            <a:extLst>
              <a:ext uri="{FF2B5EF4-FFF2-40B4-BE49-F238E27FC236}">
                <a16:creationId xmlns:a16="http://schemas.microsoft.com/office/drawing/2014/main" id="{3F00A7EA-C678-4D4A-9A44-1914A7A9EA3B}"/>
              </a:ext>
            </a:extLst>
          </p:cNvPr>
          <p:cNvSpPr/>
          <p:nvPr/>
        </p:nvSpPr>
        <p:spPr>
          <a:xfrm>
            <a:off x="2841072" y="4956810"/>
            <a:ext cx="4297680" cy="1068707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Request support from FW FBO.</a:t>
            </a:r>
          </a:p>
          <a:p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Best practice, 3 weeks before deadline:</a:t>
            </a:r>
          </a:p>
          <a:p>
            <a:pPr marL="347663" indent="-228600"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Share RFA and timeline with FW FBO.</a:t>
            </a:r>
          </a:p>
          <a:p>
            <a:pPr marL="347663" indent="-228600"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Develop draft personnel percentages so FW FBO can compute salary and fringe.</a:t>
            </a:r>
          </a:p>
          <a:p>
            <a:pPr marL="347663" indent="-228600"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Create a budget and </a:t>
            </a:r>
            <a:r>
              <a:rPr lang="en-US"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narrative justification. </a:t>
            </a:r>
            <a:endParaRPr lang="en-US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E77F145-807A-4918-8384-85EE43A8D495}"/>
              </a:ext>
            </a:extLst>
          </p:cNvPr>
          <p:cNvSpPr txBox="1"/>
          <p:nvPr/>
        </p:nvSpPr>
        <p:spPr>
          <a:xfrm>
            <a:off x="1508866" y="3414898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EB8D609-766D-4585-9A78-CB258A6D726D}"/>
              </a:ext>
            </a:extLst>
          </p:cNvPr>
          <p:cNvCxnSpPr>
            <a:cxnSpLocks/>
            <a:stCxn id="11" idx="3"/>
            <a:endCxn id="13" idx="1"/>
          </p:cNvCxnSpPr>
          <p:nvPr/>
        </p:nvCxnSpPr>
        <p:spPr>
          <a:xfrm>
            <a:off x="1491155" y="2284498"/>
            <a:ext cx="934205" cy="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AE8D108-89FD-4055-A0CA-531A7287C6DE}"/>
              </a:ext>
            </a:extLst>
          </p:cNvPr>
          <p:cNvSpPr txBox="1"/>
          <p:nvPr/>
        </p:nvSpPr>
        <p:spPr>
          <a:xfrm>
            <a:off x="1614447" y="4512538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Yes!</a:t>
            </a:r>
          </a:p>
        </p:txBody>
      </p:sp>
      <p:sp>
        <p:nvSpPr>
          <p:cNvPr id="33" name="Flowchart: Terminator 32">
            <a:extLst>
              <a:ext uri="{FF2B5EF4-FFF2-40B4-BE49-F238E27FC236}">
                <a16:creationId xmlns:a16="http://schemas.microsoft.com/office/drawing/2014/main" id="{407FF8DB-6D91-48DC-9E74-CA2F1AFDCC47}"/>
              </a:ext>
            </a:extLst>
          </p:cNvPr>
          <p:cNvSpPr/>
          <p:nvPr/>
        </p:nvSpPr>
        <p:spPr>
          <a:xfrm>
            <a:off x="2183753" y="3355063"/>
            <a:ext cx="1554480" cy="73152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Will your budget total more than $100,000?</a:t>
            </a:r>
            <a:endPara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98B4AC1-A5A7-4EE0-816C-560C7A2B9532}"/>
              </a:ext>
            </a:extLst>
          </p:cNvPr>
          <p:cNvCxnSpPr>
            <a:cxnSpLocks/>
          </p:cNvCxnSpPr>
          <p:nvPr/>
        </p:nvCxnSpPr>
        <p:spPr>
          <a:xfrm flipV="1">
            <a:off x="3626646" y="4031424"/>
            <a:ext cx="68708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AE8D108-89FD-4055-A0CA-531A7287C6DE}"/>
              </a:ext>
            </a:extLst>
          </p:cNvPr>
          <p:cNvSpPr txBox="1"/>
          <p:nvPr/>
        </p:nvSpPr>
        <p:spPr>
          <a:xfrm>
            <a:off x="3626646" y="3741851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Yes!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98B4AC1-A5A7-4EE0-816C-560C7A2B9532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2960993" y="4086583"/>
            <a:ext cx="862259" cy="870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E77F145-807A-4918-8384-85EE43A8D495}"/>
              </a:ext>
            </a:extLst>
          </p:cNvPr>
          <p:cNvSpPr txBox="1"/>
          <p:nvPr/>
        </p:nvSpPr>
        <p:spPr>
          <a:xfrm>
            <a:off x="3331272" y="4389632"/>
            <a:ext cx="682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75024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D04017E5931745AA9FCB47C4E15CCD" ma:contentTypeVersion="13" ma:contentTypeDescription="Create a new document." ma:contentTypeScope="" ma:versionID="4ffc675eaad79bb83ca4a8978d072e24">
  <xsd:schema xmlns:xsd="http://www.w3.org/2001/XMLSchema" xmlns:xs="http://www.w3.org/2001/XMLSchema" xmlns:p="http://schemas.microsoft.com/office/2006/metadata/properties" xmlns:ns3="3333ea2b-cd52-4df0-811a-4c4f6c7171a9" xmlns:ns4="be7e1b4a-3824-4cfe-ba38-70310febd0d3" targetNamespace="http://schemas.microsoft.com/office/2006/metadata/properties" ma:root="true" ma:fieldsID="f6116659a56f63a842feabf1f5479195" ns3:_="" ns4:_="">
    <xsd:import namespace="3333ea2b-cd52-4df0-811a-4c4f6c7171a9"/>
    <xsd:import namespace="be7e1b4a-3824-4cfe-ba38-70310febd0d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33ea2b-cd52-4df0-811a-4c4f6c7171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7e1b4a-3824-4cfe-ba38-70310febd0d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92F542-E6C2-4E03-8D15-F0FBD12755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33ea2b-cd52-4df0-811a-4c4f6c7171a9"/>
    <ds:schemaRef ds:uri="be7e1b4a-3824-4cfe-ba38-70310febd0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C5262F-2952-4683-90FF-976AC89C9BC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e7e1b4a-3824-4cfe-ba38-70310febd0d3"/>
    <ds:schemaRef ds:uri="3333ea2b-cd52-4df0-811a-4c4f6c7171a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B61D9CE-D044-49A7-A78A-7C7B34D7CF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178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Infante, Dana</dc:creator>
  <cp:lastModifiedBy>Scott Loveridge</cp:lastModifiedBy>
  <cp:revision>12</cp:revision>
  <dcterms:created xsi:type="dcterms:W3CDTF">2019-12-30T19:25:00Z</dcterms:created>
  <dcterms:modified xsi:type="dcterms:W3CDTF">2020-05-29T16:24:19Z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0x010100F8D04017E5931745AA9FCB47C4E15CCD</vt:lpwstr>
  </property>
</Properties>
</file>